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8" r:id="rId3"/>
    <p:sldId id="259" r:id="rId4"/>
    <p:sldId id="263" r:id="rId5"/>
    <p:sldId id="266" r:id="rId6"/>
    <p:sldId id="267" r:id="rId7"/>
    <p:sldId id="269" r:id="rId8"/>
    <p:sldId id="260" r:id="rId9"/>
    <p:sldId id="270" r:id="rId10"/>
    <p:sldId id="271" r:id="rId11"/>
    <p:sldId id="261" r:id="rId12"/>
    <p:sldId id="265" r:id="rId13"/>
    <p:sldId id="262" r:id="rId14"/>
    <p:sldId id="272" r:id="rId15"/>
    <p:sldId id="298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Microsoft Office User" initials="Office [3] [3] [2]" lastIdx="1" clrIdx="6"/>
  <p:cmAuthor id="1" name="Microsoft Office User" initials="Office [3]" lastIdx="1" clrIdx="0"/>
  <p:cmAuthor id="8" name="Microsoft Office User" initials="Office [3] [3] [2] [2]" lastIdx="1" clrIdx="7"/>
  <p:cmAuthor id="2" name="Microsoft Office User" initials="Office [3] [2]" lastIdx="1" clrIdx="1"/>
  <p:cmAuthor id="9" name="Microsoft Office User" initials="Office [3] [3] [2] [2] [2]" lastIdx="1" clrIdx="8"/>
  <p:cmAuthor id="3" name="Microsoft Office User" initials="Office [3] [2] [2]" lastIdx="1" clrIdx="2"/>
  <p:cmAuthor id="10" name="Microsoft Office User" initials="Office [3] [3] [2] [2] [2] [2]" lastIdx="1" clrIdx="9"/>
  <p:cmAuthor id="4" name="Microsoft Office User" initials="Office [3] [2] [2] [2]" lastIdx="1" clrIdx="3"/>
  <p:cmAuthor id="11" name="Microsoft Office User" initials="Office [3] [3] [2] [2] [2] [2] [2]" lastIdx="1" clrIdx="10"/>
  <p:cmAuthor id="5" name="Microsoft Office User" initials="Office [3] [2] [2] [2] [2]" lastIdx="1" clrIdx="4"/>
  <p:cmAuthor id="6" name="Microsoft Office User" initials="Office [3] [3]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2C59"/>
    <a:srgbClr val="CA1F27"/>
    <a:srgbClr val="EDAB20"/>
    <a:srgbClr val="198599"/>
    <a:srgbClr val="009E48"/>
    <a:srgbClr val="C92127"/>
    <a:srgbClr val="1A8598"/>
    <a:srgbClr val="029D49"/>
    <a:srgbClr val="EDAB21"/>
    <a:srgbClr val="007F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4"/>
    <p:restoredTop sz="74648" autoAdjust="0"/>
  </p:normalViewPr>
  <p:slideViewPr>
    <p:cSldViewPr snapToGrid="0" snapToObjects="1">
      <p:cViewPr>
        <p:scale>
          <a:sx n="76" d="100"/>
          <a:sy n="76" d="100"/>
        </p:scale>
        <p:origin x="4062" y="1086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0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1208F8-C77B-D74F-B744-251287BDCA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BC6985-D59B-ED4C-A70C-2CC55C24F9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E7B4C-DAAA-FF42-ACC3-9082998C8051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1E5110-3723-1A4C-BFBF-177D32FB58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C7CFF-5960-0D4B-B26E-EF7C0C1C7DF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80314-2679-CC4D-9663-C842C457AE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434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870953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Open Sans Regular"/>
      </a:defRPr>
    </a:lvl1pPr>
    <a:lvl2pPr indent="228600" latinLnBrk="0">
      <a:defRPr sz="1200">
        <a:latin typeface="+mj-lt"/>
        <a:ea typeface="+mj-ea"/>
        <a:cs typeface="+mj-cs"/>
        <a:sym typeface="Open Sans Regular"/>
      </a:defRPr>
    </a:lvl2pPr>
    <a:lvl3pPr indent="457200" latinLnBrk="0">
      <a:defRPr sz="1200">
        <a:latin typeface="+mj-lt"/>
        <a:ea typeface="+mj-ea"/>
        <a:cs typeface="+mj-cs"/>
        <a:sym typeface="Open Sans Regular"/>
      </a:defRPr>
    </a:lvl3pPr>
    <a:lvl4pPr indent="685800" latinLnBrk="0">
      <a:defRPr sz="1200">
        <a:latin typeface="+mj-lt"/>
        <a:ea typeface="+mj-ea"/>
        <a:cs typeface="+mj-cs"/>
        <a:sym typeface="Open Sans Regular"/>
      </a:defRPr>
    </a:lvl4pPr>
    <a:lvl5pPr indent="914400" latinLnBrk="0">
      <a:defRPr sz="1200">
        <a:latin typeface="+mj-lt"/>
        <a:ea typeface="+mj-ea"/>
        <a:cs typeface="+mj-cs"/>
        <a:sym typeface="Open Sans Regular"/>
      </a:defRPr>
    </a:lvl5pPr>
    <a:lvl6pPr indent="1143000" latinLnBrk="0">
      <a:defRPr sz="1200">
        <a:latin typeface="+mj-lt"/>
        <a:ea typeface="+mj-ea"/>
        <a:cs typeface="+mj-cs"/>
        <a:sym typeface="Open Sans Regular"/>
      </a:defRPr>
    </a:lvl6pPr>
    <a:lvl7pPr indent="1371600" latinLnBrk="0">
      <a:defRPr sz="1200">
        <a:latin typeface="+mj-lt"/>
        <a:ea typeface="+mj-ea"/>
        <a:cs typeface="+mj-cs"/>
        <a:sym typeface="Open Sans Regular"/>
      </a:defRPr>
    </a:lvl7pPr>
    <a:lvl8pPr indent="1600200" latinLnBrk="0">
      <a:defRPr sz="1200">
        <a:latin typeface="+mj-lt"/>
        <a:ea typeface="+mj-ea"/>
        <a:cs typeface="+mj-cs"/>
        <a:sym typeface="Open Sans Regular"/>
      </a:defRPr>
    </a:lvl8pPr>
    <a:lvl9pPr indent="1828800" latinLnBrk="0">
      <a:defRPr sz="1200">
        <a:latin typeface="+mj-lt"/>
        <a:ea typeface="+mj-ea"/>
        <a:cs typeface="+mj-cs"/>
        <a:sym typeface="Open Sans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 Everyone, I’m Davidson Siga , Graduate Student at Carnegie Mellon University.</a:t>
            </a:r>
          </a:p>
          <a:p>
            <a:r>
              <a:rPr lang="en-US" dirty="0"/>
              <a:t>In this video I’m going to introduce you to how ClearML can provide great Machine Learning Operations Support to your Machine Learning Problem.</a:t>
            </a:r>
          </a:p>
        </p:txBody>
      </p:sp>
    </p:spTree>
    <p:extLst>
      <p:ext uri="{BB962C8B-B14F-4D97-AF65-F5344CB8AC3E}">
        <p14:creationId xmlns:p14="http://schemas.microsoft.com/office/powerpoint/2010/main" val="3656120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a look at the harmless looking UI. It’s very intuitive to understand and easy to navigate.</a:t>
            </a:r>
          </a:p>
        </p:txBody>
      </p:sp>
    </p:spTree>
    <p:extLst>
      <p:ext uri="{BB962C8B-B14F-4D97-AF65-F5344CB8AC3E}">
        <p14:creationId xmlns:p14="http://schemas.microsoft.com/office/powerpoint/2010/main" val="1495602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shall look at how to integrate the Clear ML tool to our Movie Rating Prediction problem</a:t>
            </a:r>
          </a:p>
        </p:txBody>
      </p:sp>
    </p:spTree>
    <p:extLst>
      <p:ext uri="{BB962C8B-B14F-4D97-AF65-F5344CB8AC3E}">
        <p14:creationId xmlns:p14="http://schemas.microsoft.com/office/powerpoint/2010/main" val="1299165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I’ve created a GitHub Repo with an example to help you run the codes alongside me in this video. You can pause the video and download or clone/fork the repository for your convenience.</a:t>
            </a:r>
          </a:p>
          <a:p>
            <a:r>
              <a:rPr lang="en-US" dirty="0"/>
              <a:t>Now let’s look at the </a:t>
            </a:r>
            <a:r>
              <a:rPr lang="en-US" dirty="0" err="1"/>
              <a:t>Repositry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5007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Lastly, Let’s discuss the pros and cons of the </a:t>
            </a:r>
            <a:r>
              <a:rPr lang="en-US" dirty="0" err="1"/>
              <a:t>clearML</a:t>
            </a:r>
            <a:r>
              <a:rPr lang="en-US" dirty="0"/>
              <a:t> </a:t>
            </a:r>
            <a:r>
              <a:rPr lang="en-US" dirty="0" err="1"/>
              <a:t>tookit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186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ClearML has larger benefits than weaknesses</a:t>
            </a:r>
          </a:p>
          <a:p>
            <a:r>
              <a:rPr lang="en-US" dirty="0"/>
              <a:t>Its very easy to understand, integrate and works well with most codes. It’s also 100% opensource, that means you can dockerize the app in your system for free!</a:t>
            </a:r>
          </a:p>
          <a:p>
            <a:r>
              <a:rPr lang="en-US" dirty="0"/>
              <a:t>The few weaknesses are regarding the lack of support to R and </a:t>
            </a:r>
            <a:r>
              <a:rPr lang="en-US" dirty="0" err="1"/>
              <a:t>Sklearn</a:t>
            </a:r>
            <a:r>
              <a:rPr lang="en-US" dirty="0"/>
              <a:t> libraries, but I'm sure that the community might find ways to bridge that gap too!</a:t>
            </a:r>
          </a:p>
        </p:txBody>
      </p:sp>
    </p:spTree>
    <p:extLst>
      <p:ext uri="{BB962C8B-B14F-4D97-AF65-F5344CB8AC3E}">
        <p14:creationId xmlns:p14="http://schemas.microsoft.com/office/powerpoint/2010/main" val="3666908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27e264406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27e2644063_0_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 that’s all about ClearML. It’s a great tool! And can help you improve the dynamics and results of an ML project. Do try it!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 any questions, please feel free to contact me via LinkedIn or Email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agenda of this video is as follows , 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shall discuss 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machine Learning problem we were trying to solve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 will introduce you to Clear ML and what will it bring to our team</a:t>
            </a:r>
          </a:p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 will illustrate how the tool is useful in a production machine with Evidence that the tool was tried on data from a movie streaming scenario.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Lastly, will talk about The strength and limitations of the tool</a:t>
            </a:r>
          </a:p>
        </p:txBody>
      </p:sp>
    </p:spTree>
    <p:extLst>
      <p:ext uri="{BB962C8B-B14F-4D97-AF65-F5344CB8AC3E}">
        <p14:creationId xmlns:p14="http://schemas.microsoft.com/office/powerpoint/2010/main" val="2090875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Imagine you’re a team of 5 , solving a Machine learning problem, in this case I will take the example of a Movie Rating Prediction Problem.</a:t>
            </a:r>
          </a:p>
        </p:txBody>
      </p:sp>
    </p:spTree>
    <p:extLst>
      <p:ext uri="{BB962C8B-B14F-4D97-AF65-F5344CB8AC3E}">
        <p14:creationId xmlns:p14="http://schemas.microsoft.com/office/powerpoint/2010/main" val="1036340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think about how the data is coming to us, </a:t>
            </a:r>
          </a:p>
          <a:p>
            <a:r>
              <a:rPr lang="en-US" dirty="0"/>
              <a:t>First, the movie ratings information is collected on devices by the users, </a:t>
            </a:r>
          </a:p>
          <a:p>
            <a:r>
              <a:rPr lang="en-US" dirty="0"/>
              <a:t>It is moved to cloud and structured well</a:t>
            </a:r>
          </a:p>
          <a:p>
            <a:r>
              <a:rPr lang="en-US" dirty="0"/>
              <a:t>We will download the data to our system and analyze ,process and prepare the data for Prediction</a:t>
            </a:r>
          </a:p>
          <a:p>
            <a:endParaRPr lang="en-US" dirty="0"/>
          </a:p>
          <a:p>
            <a:r>
              <a:rPr lang="en-US" dirty="0"/>
              <a:t>The idea is simple, Machine Learning Models will take this data and learn how to predict the rating if a particular set of features were provided to it.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Features here are the </a:t>
            </a:r>
            <a:r>
              <a:rPr kumimoji="0" lang="en-US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Demographics of User and Movie Details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will give us the Outcome : Prediction (1-5 Stars)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785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an example of how the data I’m using will look like. The data was downloaded and processed from the Kaggle link provided.</a:t>
            </a:r>
          </a:p>
        </p:txBody>
      </p:sp>
    </p:spTree>
    <p:extLst>
      <p:ext uri="{BB962C8B-B14F-4D97-AF65-F5344CB8AC3E}">
        <p14:creationId xmlns:p14="http://schemas.microsoft.com/office/powerpoint/2010/main" val="4268054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general, Machine Learning Model building has multiple phases. </a:t>
            </a:r>
          </a:p>
        </p:txBody>
      </p:sp>
    </p:spTree>
    <p:extLst>
      <p:ext uri="{BB962C8B-B14F-4D97-AF65-F5344CB8AC3E}">
        <p14:creationId xmlns:p14="http://schemas.microsoft.com/office/powerpoint/2010/main" val="3931030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challenge that often occurs is that when many coders and stakeholders work together, it causes chaos.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order to control the movement of information and structure our workflow, we utilize ML Ops tools.</a:t>
            </a:r>
          </a:p>
        </p:txBody>
      </p:sp>
    </p:spTree>
    <p:extLst>
      <p:ext uri="{BB962C8B-B14F-4D97-AF65-F5344CB8AC3E}">
        <p14:creationId xmlns:p14="http://schemas.microsoft.com/office/powerpoint/2010/main" val="2671470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Clear ML is a ML Ops took for efficient productionizing of ML workflows. It has many clients in the Fortune 500 space and is growing rapidly.</a:t>
            </a:r>
          </a:p>
        </p:txBody>
      </p:sp>
    </p:spTree>
    <p:extLst>
      <p:ext uri="{BB962C8B-B14F-4D97-AF65-F5344CB8AC3E}">
        <p14:creationId xmlns:p14="http://schemas.microsoft.com/office/powerpoint/2010/main" val="15865971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/>
              <a:t>Their Mission is to Accelerate ML Adoption, making ML seamless to integrate into any Software and Hardware product out there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sz="1200" b="0" dirty="0"/>
            </a:br>
            <a:r>
              <a:rPr lang="en-US" sz="1200" b="0" dirty="0"/>
              <a:t>This tool will help Data Science and ML teams to orchestrate and automate ML experiments and workflow easily.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489736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4972833" y="0"/>
            <a:ext cx="721916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5776231" y="3745282"/>
            <a:ext cx="5687223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32463" y="2284413"/>
            <a:ext cx="5730875" cy="1200150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to add Presentation Headline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5788025" y="4026802"/>
            <a:ext cx="3270250" cy="338137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MONTH XX,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32ECAD-7B1F-1842-95AA-B00E33C3E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04543" y="2556221"/>
            <a:ext cx="2078103" cy="1319671"/>
          </a:xfrm>
          <a:prstGeom prst="rect">
            <a:avLst/>
          </a:prstGeom>
        </p:spPr>
      </p:pic>
      <p:sp>
        <p:nvSpPr>
          <p:cNvPr id="10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781891" y="4449077"/>
            <a:ext cx="5926137" cy="6461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Presenter’s Name</a:t>
            </a:r>
          </a:p>
          <a:p>
            <a:pPr lvl="0"/>
            <a:r>
              <a:rPr lang="en-US" dirty="0"/>
              <a:t>Presenter’s Title</a:t>
            </a:r>
          </a:p>
        </p:txBody>
      </p:sp>
    </p:spTree>
    <p:extLst>
      <p:ext uri="{BB962C8B-B14F-4D97-AF65-F5344CB8AC3E}">
        <p14:creationId xmlns:p14="http://schemas.microsoft.com/office/powerpoint/2010/main" val="3114746159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813071" y="2001772"/>
            <a:ext cx="3295669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971A5BF-9215-024D-9B63-EC0E351E6351}"/>
              </a:ext>
            </a:extLst>
          </p:cNvPr>
          <p:cNvSpPr/>
          <p:nvPr userDrawn="1"/>
        </p:nvSpPr>
        <p:spPr>
          <a:xfrm>
            <a:off x="4884234" y="0"/>
            <a:ext cx="7307766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 hasCustomPrompt="1"/>
          </p:nvPr>
        </p:nvSpPr>
        <p:spPr>
          <a:xfrm>
            <a:off x="4884738" y="0"/>
            <a:ext cx="7307262" cy="6858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600075"/>
            <a:ext cx="3295940" cy="120015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Title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776288" y="2535238"/>
            <a:ext cx="3332452" cy="1631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812800" y="6332948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00895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813071" y="2001772"/>
            <a:ext cx="3295669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9" name="Text Placeholder 2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600075"/>
            <a:ext cx="3295940" cy="120015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Title</a:t>
            </a:r>
          </a:p>
        </p:txBody>
      </p:sp>
      <p:sp>
        <p:nvSpPr>
          <p:cNvPr id="20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776288" y="2535238"/>
            <a:ext cx="3332452" cy="30368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21" name="Picture Placeholder 21"/>
          <p:cNvSpPr>
            <a:spLocks noGrp="1"/>
          </p:cNvSpPr>
          <p:nvPr>
            <p:ph type="pic" sz="quarter" idx="11" hasCustomPrompt="1"/>
          </p:nvPr>
        </p:nvSpPr>
        <p:spPr>
          <a:xfrm>
            <a:off x="4884738" y="1190625"/>
            <a:ext cx="6977409" cy="5127626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810122" y="6332948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330369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full-slide photo</a:t>
            </a:r>
          </a:p>
        </p:txBody>
      </p:sp>
    </p:spTree>
    <p:extLst>
      <p:ext uri="{BB962C8B-B14F-4D97-AF65-F5344CB8AC3E}">
        <p14:creationId xmlns:p14="http://schemas.microsoft.com/office/powerpoint/2010/main" val="126517145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Photo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6E9874A-7B72-A240-A0AB-4D69B85514CD}"/>
              </a:ext>
            </a:extLst>
          </p:cNvPr>
          <p:cNvSpPr/>
          <p:nvPr userDrawn="1"/>
        </p:nvSpPr>
        <p:spPr>
          <a:xfrm>
            <a:off x="4186479" y="134938"/>
            <a:ext cx="3862775" cy="6595235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D82C34-DC55-7F4A-AC88-1664C3C2A080}"/>
              </a:ext>
            </a:extLst>
          </p:cNvPr>
          <p:cNvSpPr/>
          <p:nvPr userDrawn="1"/>
        </p:nvSpPr>
        <p:spPr>
          <a:xfrm>
            <a:off x="8184191" y="134938"/>
            <a:ext cx="3862775" cy="6595235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C3320E-5AF4-7D45-B925-56F581E20852}"/>
              </a:ext>
            </a:extLst>
          </p:cNvPr>
          <p:cNvSpPr/>
          <p:nvPr userDrawn="1"/>
        </p:nvSpPr>
        <p:spPr>
          <a:xfrm>
            <a:off x="166464" y="134938"/>
            <a:ext cx="3885077" cy="6595235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166688" y="134938"/>
            <a:ext cx="3884612" cy="6596062"/>
          </a:xfrm>
        </p:spPr>
        <p:txBody>
          <a:bodyPr anchor="ctr"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photo or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Content Placeholder 14"/>
          <p:cNvSpPr>
            <a:spLocks noGrp="1"/>
          </p:cNvSpPr>
          <p:nvPr>
            <p:ph sz="quarter" idx="11" hasCustomPrompt="1"/>
          </p:nvPr>
        </p:nvSpPr>
        <p:spPr>
          <a:xfrm>
            <a:off x="4186478" y="134938"/>
            <a:ext cx="3862776" cy="6596062"/>
          </a:xfrm>
        </p:spPr>
        <p:txBody>
          <a:bodyPr anchor="ctr"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photo or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7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184191" y="134938"/>
            <a:ext cx="3862775" cy="6596062"/>
          </a:xfrm>
        </p:spPr>
        <p:txBody>
          <a:bodyPr anchor="ctr"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photo or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187846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1_Section Titl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12" descr="Picture 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84784" y="6375748"/>
            <a:ext cx="2877363" cy="25295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3154363" y="3044825"/>
            <a:ext cx="5883275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marL="914400" lvl="1" indent="-508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5D5D"/>
              </a:buClr>
              <a:buSzPts val="4400"/>
              <a:buChar char="•"/>
              <a:defRPr sz="4400"/>
            </a:lvl2pPr>
            <a:lvl3pPr marL="1371600" lvl="2" indent="-508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5D5D"/>
              </a:buClr>
              <a:buSzPts val="4400"/>
              <a:buChar char="•"/>
              <a:defRPr sz="4400"/>
            </a:lvl3pPr>
            <a:lvl4pPr marL="1828800" lvl="3" indent="-508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5D5D"/>
              </a:buClr>
              <a:buSzPts val="4400"/>
              <a:buChar char="•"/>
              <a:defRPr sz="4400"/>
            </a:lvl4pPr>
            <a:lvl5pPr marL="2286000" lvl="4" indent="-508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5D5D"/>
              </a:buClr>
              <a:buSzPts val="4400"/>
              <a:buChar char="•"/>
              <a:defRPr sz="44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8015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588723" y="588724"/>
            <a:ext cx="11014553" cy="56805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1757819" y="2035793"/>
            <a:ext cx="8538576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720850" y="2438400"/>
            <a:ext cx="8575545" cy="2803525"/>
          </a:xfrm>
        </p:spPr>
        <p:txBody>
          <a:bodyPr anchor="t">
            <a:normAutofit/>
          </a:bodyPr>
          <a:lstStyle>
            <a:lvl1pPr marL="457200" indent="-4572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 sz="2400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9144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3716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8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2860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D963866A-1167-6843-8C6A-0581D75658FE}"/>
              </a:ext>
            </a:extLst>
          </p:cNvPr>
          <p:cNvSpPr txBox="1"/>
          <p:nvPr userDrawn="1"/>
        </p:nvSpPr>
        <p:spPr>
          <a:xfrm>
            <a:off x="1820450" y="1220947"/>
            <a:ext cx="588305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4400" spc="3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sz="3600" spc="0" dirty="0">
                <a:solidFill>
                  <a:schemeClr val="accent3">
                    <a:lumMod val="50000"/>
                  </a:schemeClr>
                </a:solidFill>
              </a:rPr>
              <a:t>Agenda</a:t>
            </a:r>
            <a:endParaRPr sz="3600" spc="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89215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24CD7A-725F-9944-93F4-585EA7580F3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54363" y="3044825"/>
            <a:ext cx="5883275" cy="76835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aseline="0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New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649642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3081338"/>
            <a:ext cx="6746875" cy="1631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2346325" y="2535238"/>
            <a:ext cx="6638925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2346325" y="6318042"/>
            <a:ext cx="350415" cy="338554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818470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2346325" y="2978150"/>
            <a:ext cx="4289425" cy="22463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4" name="Straight Connector 3">
            <a:extLst>
              <a:ext uri="{FF2B5EF4-FFF2-40B4-BE49-F238E27FC236}">
                <a16:creationId xmlns:a16="http://schemas.microsoft.com/office/drawing/2014/main" id="{F9BD3ECE-BE50-D24E-A5FA-EDB22E5FB81C}"/>
              </a:ext>
            </a:extLst>
          </p:cNvPr>
          <p:cNvSpPr/>
          <p:nvPr userDrawn="1"/>
        </p:nvSpPr>
        <p:spPr>
          <a:xfrm flipH="1">
            <a:off x="6861569" y="2624443"/>
            <a:ext cx="36096" cy="260002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2346324" y="2535238"/>
            <a:ext cx="4288651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 Text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7269053" y="2535238"/>
            <a:ext cx="4288651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 Text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7272098" y="2974975"/>
            <a:ext cx="4289425" cy="22463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7"/>
          </p:nvPr>
        </p:nvSpPr>
        <p:spPr>
          <a:xfrm>
            <a:off x="2347165" y="6318250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13292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0D357D6-40C8-AD46-A89D-9806E43D62FA}"/>
              </a:ext>
            </a:extLst>
          </p:cNvPr>
          <p:cNvSpPr/>
          <p:nvPr/>
        </p:nvSpPr>
        <p:spPr>
          <a:xfrm>
            <a:off x="2346544" y="2596953"/>
            <a:ext cx="39305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schemeClr val="bg1">
                    <a:lumMod val="65000"/>
                  </a:schemeClr>
                </a:solidFill>
                <a:latin typeface="Crimson Text" panose="02000503000000000000" pitchFamily="2" charset="77"/>
                <a:ea typeface="Open Sans Light" panose="020B0306030504020204" pitchFamily="34" charset="0"/>
                <a:cs typeface="Open Sans Light" panose="020B0306030504020204" pitchFamily="34" charset="0"/>
              </a:rPr>
              <a:t>“</a:t>
            </a:r>
            <a:endParaRPr lang="en-US" sz="5400" dirty="0">
              <a:solidFill>
                <a:schemeClr val="bg1">
                  <a:lumMod val="65000"/>
                </a:schemeClr>
              </a:solidFill>
              <a:latin typeface="Crimson Text" panose="02000503000000000000" pitchFamily="2" charset="77"/>
            </a:endParaRP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 rot="429021">
            <a:off x="8715166" y="1582670"/>
            <a:ext cx="2665962" cy="4175125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Optional picture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2676100" y="5367415"/>
            <a:ext cx="4413250" cy="369887"/>
          </a:xfrm>
        </p:spPr>
        <p:txBody>
          <a:bodyPr anchor="ctr">
            <a:normAutofit/>
          </a:bodyPr>
          <a:lstStyle>
            <a:lvl1pPr marL="0" indent="0">
              <a:buNone/>
              <a:defRPr sz="1800" cap="all" spc="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Author’s Name</a:t>
            </a:r>
          </a:p>
        </p:txBody>
      </p:sp>
      <p:sp>
        <p:nvSpPr>
          <p:cNvPr id="21" name="Text Placeholder 20"/>
          <p:cNvSpPr>
            <a:spLocks noGrp="1" noChangeAspect="1"/>
          </p:cNvSpPr>
          <p:nvPr>
            <p:ph type="body" sz="quarter" idx="13" hasCustomPrompt="1"/>
          </p:nvPr>
        </p:nvSpPr>
        <p:spPr>
          <a:xfrm>
            <a:off x="2676525" y="2779713"/>
            <a:ext cx="5286375" cy="2216150"/>
          </a:xfrm>
        </p:spPr>
        <p:txBody>
          <a:bodyPr>
            <a:noAutofit/>
          </a:bodyPr>
          <a:lstStyle>
            <a:lvl1pPr marL="0" indent="0">
              <a:buNone/>
              <a:defRPr sz="2400"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quote text</a:t>
            </a:r>
          </a:p>
        </p:txBody>
      </p:sp>
      <p:sp>
        <p:nvSpPr>
          <p:cNvPr id="26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2325685" y="6332948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5253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2335568" y="6328495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3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2393950" y="2535238"/>
            <a:ext cx="6816725" cy="3067050"/>
          </a:xfrm>
        </p:spPr>
        <p:txBody>
          <a:bodyPr/>
          <a:lstStyle>
            <a:lvl1pPr marL="347472" indent="-347472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bulleted list.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2708275" y="6342063"/>
            <a:ext cx="5768163" cy="276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i="1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add source title</a:t>
            </a:r>
          </a:p>
        </p:txBody>
      </p:sp>
    </p:spTree>
    <p:extLst>
      <p:ext uri="{BB962C8B-B14F-4D97-AF65-F5344CB8AC3E}">
        <p14:creationId xmlns:p14="http://schemas.microsoft.com/office/powerpoint/2010/main" val="2305592583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-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25" name="Straight Connector 3">
            <a:extLst>
              <a:ext uri="{FF2B5EF4-FFF2-40B4-BE49-F238E27FC236}">
                <a16:creationId xmlns:a16="http://schemas.microsoft.com/office/drawing/2014/main" id="{8BAAEE2E-CF72-D545-BE68-79823B4BCF5B}"/>
              </a:ext>
            </a:extLst>
          </p:cNvPr>
          <p:cNvSpPr/>
          <p:nvPr userDrawn="1"/>
        </p:nvSpPr>
        <p:spPr>
          <a:xfrm>
            <a:off x="2382685" y="3389704"/>
            <a:ext cx="9202993" cy="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26" name="Straight Connector 3">
            <a:extLst>
              <a:ext uri="{FF2B5EF4-FFF2-40B4-BE49-F238E27FC236}">
                <a16:creationId xmlns:a16="http://schemas.microsoft.com/office/drawing/2014/main" id="{D732FC46-5B10-FC46-9D01-3DDF8674D16B}"/>
              </a:ext>
            </a:extLst>
          </p:cNvPr>
          <p:cNvSpPr/>
          <p:nvPr userDrawn="1"/>
        </p:nvSpPr>
        <p:spPr>
          <a:xfrm>
            <a:off x="2382685" y="4675735"/>
            <a:ext cx="9202993" cy="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" name="Straight Connector 3">
            <a:extLst>
              <a:ext uri="{FF2B5EF4-FFF2-40B4-BE49-F238E27FC236}">
                <a16:creationId xmlns:a16="http://schemas.microsoft.com/office/drawing/2014/main" id="{7AB9B77F-AA9C-5C47-A57B-75F33290901A}"/>
              </a:ext>
            </a:extLst>
          </p:cNvPr>
          <p:cNvSpPr/>
          <p:nvPr userDrawn="1"/>
        </p:nvSpPr>
        <p:spPr>
          <a:xfrm>
            <a:off x="2382685" y="6017521"/>
            <a:ext cx="9202993" cy="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5" hasCustomPrompt="1"/>
          </p:nvPr>
        </p:nvSpPr>
        <p:spPr>
          <a:xfrm>
            <a:off x="2457450" y="2378670"/>
            <a:ext cx="1503363" cy="923330"/>
          </a:xfrm>
        </p:spPr>
        <p:txBody>
          <a:bodyPr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25" y="2448025"/>
            <a:ext cx="6832600" cy="55403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47" name="Text Placeholder 40"/>
          <p:cNvSpPr>
            <a:spLocks noGrp="1"/>
          </p:cNvSpPr>
          <p:nvPr>
            <p:ph type="body" sz="quarter" idx="19" hasCustomPrompt="1"/>
          </p:nvPr>
        </p:nvSpPr>
        <p:spPr>
          <a:xfrm>
            <a:off x="2457450" y="3601170"/>
            <a:ext cx="1503363" cy="923330"/>
          </a:xfrm>
        </p:spPr>
        <p:txBody>
          <a:bodyPr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48" name="Text Placeholder 44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25" y="3670525"/>
            <a:ext cx="6832600" cy="55403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49" name="Text Placeholder 40"/>
          <p:cNvSpPr>
            <a:spLocks noGrp="1"/>
          </p:cNvSpPr>
          <p:nvPr>
            <p:ph type="body" sz="quarter" idx="21" hasCustomPrompt="1"/>
          </p:nvPr>
        </p:nvSpPr>
        <p:spPr>
          <a:xfrm>
            <a:off x="2457450" y="4884025"/>
            <a:ext cx="1503363" cy="923330"/>
          </a:xfrm>
        </p:spPr>
        <p:txBody>
          <a:bodyPr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50" name="Text Placeholder 44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25" y="4953380"/>
            <a:ext cx="6832600" cy="55403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3"/>
          </p:nvPr>
        </p:nvSpPr>
        <p:spPr>
          <a:xfrm>
            <a:off x="2341697" y="6316472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79392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2308225" y="6320927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31" name="Chart Placeholder 30"/>
          <p:cNvSpPr>
            <a:spLocks noGrp="1"/>
          </p:cNvSpPr>
          <p:nvPr>
            <p:ph type="chart" sz="quarter" idx="15" hasCustomPrompt="1"/>
          </p:nvPr>
        </p:nvSpPr>
        <p:spPr>
          <a:xfrm>
            <a:off x="2308225" y="2682875"/>
            <a:ext cx="7102475" cy="3189288"/>
          </a:xfrm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chart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79A80A-8A13-A645-A104-E2C466642BD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1615723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38BE8CB9-2462-C449-954F-F3E39669055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717321198"/>
              </p:ext>
            </p:extLst>
          </p:nvPr>
        </p:nvGraphicFramePr>
        <p:xfrm>
          <a:off x="3704639" y="2683253"/>
          <a:ext cx="4782721" cy="3188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823913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6" hasCustomPrompt="1"/>
          </p:nvPr>
        </p:nvSpPr>
        <p:spPr>
          <a:xfrm>
            <a:off x="2308225" y="2179638"/>
            <a:ext cx="6676559" cy="3683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chart title</a:t>
            </a:r>
          </a:p>
        </p:txBody>
      </p:sp>
    </p:spTree>
    <p:extLst>
      <p:ext uri="{BB962C8B-B14F-4D97-AF65-F5344CB8AC3E}">
        <p14:creationId xmlns:p14="http://schemas.microsoft.com/office/powerpoint/2010/main" val="100164048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73918" y="64004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5" r:id="rId14"/>
  </p:sldLayoutIdLst>
  <p:transition spd="med"/>
  <p:hf hdr="0" ftr="0" dt="0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Calibri Light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clear.ml/dashboard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gadavid96/MLOPS_ClearML_MovieRatingPredicti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sherinclaudia/movie-rating-prediction/dat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artinfowler.com/articles/cd4ml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evidentlyai.com/blog/machine-learning-monitoring-who-should-care-and-what-we-are-missi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lear.ml/company/about-us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4300" b="1" dirty="0"/>
              <a:t>ML-Ops with ClearML</a:t>
            </a:r>
            <a:r>
              <a:rPr lang="en-US" sz="4300" dirty="0"/>
              <a:t> </a:t>
            </a:r>
          </a:p>
          <a:p>
            <a:r>
              <a:rPr lang="en-US" sz="2800" dirty="0"/>
              <a:t>for Movie Rating Predictions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10</a:t>
            </a:r>
            <a:r>
              <a:rPr lang="en-US" baseline="30000" dirty="0"/>
              <a:t>th</a:t>
            </a:r>
            <a:r>
              <a:rPr lang="en-US" dirty="0"/>
              <a:t> November 2022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/>
              <a:t>Davidson Siga, Graduate Student @ CMU</a:t>
            </a:r>
          </a:p>
          <a:p>
            <a:r>
              <a:rPr lang="en-US" dirty="0"/>
              <a:t>For the ML in Production Class , CMU (17-645)</a:t>
            </a:r>
          </a:p>
        </p:txBody>
      </p:sp>
      <p:pic>
        <p:nvPicPr>
          <p:cNvPr id="1030" name="Picture 6" descr="clearml · GitHub Topics · GitHub">
            <a:extLst>
              <a:ext uri="{FF2B5EF4-FFF2-40B4-BE49-F238E27FC236}">
                <a16:creationId xmlns:a16="http://schemas.microsoft.com/office/drawing/2014/main" id="{89427D47-54D3-0111-E9A0-9FE46AFDF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1143" y="171456"/>
            <a:ext cx="2296885" cy="11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F66427-D18D-50B4-1E34-6DC3D25D32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DC9286-4542-152F-7834-0E876E0E11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Easy to navigate UI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27A3E2-524B-336A-8618-ECD639E2C7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Source : </a:t>
            </a:r>
            <a:r>
              <a:rPr lang="en-US" dirty="0">
                <a:hlinkClick r:id="rId3"/>
              </a:rPr>
              <a:t>https://app.clear.ml/dashboard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7FCF48-4326-3FF3-191F-4599866F8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4757" y="2222838"/>
            <a:ext cx="9122485" cy="363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54575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C41357-717E-1848-184E-63E4A5889B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15905" y="2431369"/>
            <a:ext cx="8960190" cy="1995261"/>
          </a:xfrm>
        </p:spPr>
        <p:txBody>
          <a:bodyPr/>
          <a:lstStyle/>
          <a:p>
            <a:r>
              <a:rPr lang="en-US" b="1" dirty="0"/>
              <a:t>ClearML Integration</a:t>
            </a:r>
          </a:p>
          <a:p>
            <a:r>
              <a:rPr lang="en-US" dirty="0"/>
              <a:t>ClearML + Movie Rating Prediction </a:t>
            </a:r>
          </a:p>
        </p:txBody>
      </p:sp>
    </p:spTree>
    <p:extLst>
      <p:ext uri="{BB962C8B-B14F-4D97-AF65-F5344CB8AC3E}">
        <p14:creationId xmlns:p14="http://schemas.microsoft.com/office/powerpoint/2010/main" val="66305820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7C43E-A0E9-59A9-8736-71B85E53AB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GitHub Walkthrough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E63E1E-9047-631E-7AB7-912809203E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6323" y="2169319"/>
            <a:ext cx="6638925" cy="40005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hlinkClick r:id="rId3"/>
              </a:rPr>
              <a:t>https://github.com/sigadavid96/MLOPS_ClearML_MovieRatingPrediction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06F09E-7EB0-BDB2-7282-812ABA1AF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6324" y="2597578"/>
            <a:ext cx="7303285" cy="371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15572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C41357-717E-1848-184E-63E4A5889B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95638" y="2431369"/>
            <a:ext cx="7600723" cy="1995261"/>
          </a:xfrm>
        </p:spPr>
        <p:txBody>
          <a:bodyPr/>
          <a:lstStyle/>
          <a:p>
            <a:r>
              <a:rPr lang="en-US" b="1" dirty="0"/>
              <a:t>ClearML</a:t>
            </a:r>
          </a:p>
          <a:p>
            <a:r>
              <a:rPr lang="en-US" dirty="0"/>
              <a:t>The Strengths and Limitations</a:t>
            </a:r>
          </a:p>
        </p:txBody>
      </p:sp>
    </p:spTree>
    <p:extLst>
      <p:ext uri="{BB962C8B-B14F-4D97-AF65-F5344CB8AC3E}">
        <p14:creationId xmlns:p14="http://schemas.microsoft.com/office/powerpoint/2010/main" val="94399211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7C43E-A0E9-59A9-8736-71B85E53AB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Strengths and Weakness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24DC33-CF80-3F9F-53BF-EA86ABEA706B}"/>
              </a:ext>
            </a:extLst>
          </p:cNvPr>
          <p:cNvSpPr txBox="1"/>
          <p:nvPr/>
        </p:nvSpPr>
        <p:spPr>
          <a:xfrm>
            <a:off x="2384425" y="2054711"/>
            <a:ext cx="9201561" cy="37856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Strengths :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Very easy to integrate it to existing codes/system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Very appealing &amp; 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Easy to Use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Very active &amp; responsive community on Slack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100% Open Source Codes + Doc</a:t>
            </a:r>
            <a:r>
              <a:rPr lang="en-US" sz="2400" dirty="0"/>
              <a:t>ker Hub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2400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2400" b="1" i="0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Weakness</a:t>
            </a:r>
            <a:r>
              <a:rPr lang="en-US" sz="2400" b="1" dirty="0"/>
              <a:t> :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Only supports Python and not other statistical languages like R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The integration with SkLearn is only with JobLib and not as deep as Keras or Torch</a:t>
            </a:r>
          </a:p>
        </p:txBody>
      </p:sp>
      <p:pic>
        <p:nvPicPr>
          <p:cNvPr id="7174" name="Picture 6" descr="Download HD In Case You Weren't Counting, Climatex Has Finished - Strengths  And Weaknesses Icon Transparent PNG Image - NicePNG.com">
            <a:extLst>
              <a:ext uri="{FF2B5EF4-FFF2-40B4-BE49-F238E27FC236}">
                <a16:creationId xmlns:a16="http://schemas.microsoft.com/office/drawing/2014/main" id="{881E7F86-EA81-C9B7-0901-EC36857EB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175" y="3195837"/>
            <a:ext cx="2232660" cy="1354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63222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27e2644063_0_67"/>
          <p:cNvSpPr txBox="1">
            <a:spLocks noGrp="1"/>
          </p:cNvSpPr>
          <p:nvPr>
            <p:ph type="body" idx="1"/>
          </p:nvPr>
        </p:nvSpPr>
        <p:spPr>
          <a:xfrm>
            <a:off x="3568444" y="2235150"/>
            <a:ext cx="5883300" cy="23877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/>
              <a:t>Thank you!</a:t>
            </a:r>
            <a:endParaRPr sz="55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Happy to connect :)</a:t>
            </a:r>
            <a:endParaRPr sz="3000" dirty="0"/>
          </a:p>
        </p:txBody>
      </p:sp>
      <p:sp>
        <p:nvSpPr>
          <p:cNvPr id="416" name="Google Shape;416;g127e2644063_0_67"/>
          <p:cNvSpPr txBox="1">
            <a:spLocks noGrp="1"/>
          </p:cNvSpPr>
          <p:nvPr>
            <p:ph type="body" idx="1"/>
          </p:nvPr>
        </p:nvSpPr>
        <p:spPr>
          <a:xfrm>
            <a:off x="6510094" y="4119225"/>
            <a:ext cx="5542200" cy="20340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Davidson Siga</a:t>
            </a:r>
            <a:endParaRPr sz="3200" b="1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dsiga@cmu.edu</a:t>
            </a:r>
            <a:endParaRPr sz="3200" b="1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linkedin.com/in/</a:t>
            </a:r>
            <a:r>
              <a:rPr lang="en-US" sz="3200" dirty="0" err="1"/>
              <a:t>DavidsonSiga</a:t>
            </a:r>
            <a:endParaRPr sz="32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MISM 16, CMU</a:t>
            </a:r>
            <a:endParaRPr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125BB3-0969-7523-C361-28058EF85A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ML Problem : Movie Rating Prediction</a:t>
            </a:r>
          </a:p>
          <a:p>
            <a:r>
              <a:rPr lang="en-US" dirty="0"/>
              <a:t>ClearML : ML-Ops for efficient productionizing </a:t>
            </a:r>
          </a:p>
          <a:p>
            <a:r>
              <a:rPr lang="en-US" dirty="0"/>
              <a:t>Integration : ClearML + Movie Rating Prediction </a:t>
            </a:r>
          </a:p>
          <a:p>
            <a:r>
              <a:rPr lang="en-US" dirty="0"/>
              <a:t>The Strengths and Limitations of the tool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69613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C41357-717E-1848-184E-63E4A5889B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95638" y="2431369"/>
            <a:ext cx="7600723" cy="1995261"/>
          </a:xfrm>
        </p:spPr>
        <p:txBody>
          <a:bodyPr/>
          <a:lstStyle/>
          <a:p>
            <a:r>
              <a:rPr lang="en-US" b="1" dirty="0"/>
              <a:t>An ML Problem</a:t>
            </a:r>
            <a:br>
              <a:rPr lang="en-US" b="1" dirty="0"/>
            </a:br>
            <a:r>
              <a:rPr lang="en-US" dirty="0"/>
              <a:t> Movie Rating Prediction</a:t>
            </a:r>
          </a:p>
        </p:txBody>
      </p:sp>
    </p:spTree>
    <p:extLst>
      <p:ext uri="{BB962C8B-B14F-4D97-AF65-F5344CB8AC3E}">
        <p14:creationId xmlns:p14="http://schemas.microsoft.com/office/powerpoint/2010/main" val="366041004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1B6BB-5107-0645-1B83-E9F4C1A01E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Predicting Movie Ratings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5F8842-E487-0129-E3AB-7C5B358198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Movie-review Icons - Free SVG &amp; PNG Movie-review Images - Noun Project">
            <a:extLst>
              <a:ext uri="{FF2B5EF4-FFF2-40B4-BE49-F238E27FC236}">
                <a16:creationId xmlns:a16="http://schemas.microsoft.com/office/drawing/2014/main" id="{48FE6BCC-52FC-EF72-C040-6D19AD90B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0337" y="2301510"/>
            <a:ext cx="1540329" cy="154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Database - Free technology icons">
            <a:extLst>
              <a:ext uri="{FF2B5EF4-FFF2-40B4-BE49-F238E27FC236}">
                <a16:creationId xmlns:a16="http://schemas.microsoft.com/office/drawing/2014/main" id="{565CE241-BEA5-08BB-B93E-A68CEE19D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7017" y="2449611"/>
            <a:ext cx="1261311" cy="1261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Movie PNG Image | PNG Mart">
            <a:extLst>
              <a:ext uri="{FF2B5EF4-FFF2-40B4-BE49-F238E27FC236}">
                <a16:creationId xmlns:a16="http://schemas.microsoft.com/office/drawing/2014/main" id="{2992B175-47E5-DC8E-4FC0-BBD30EDB5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818" y="2526867"/>
            <a:ext cx="1089617" cy="1089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Machine learning - Free business and finance icons">
            <a:extLst>
              <a:ext uri="{FF2B5EF4-FFF2-40B4-BE49-F238E27FC236}">
                <a16:creationId xmlns:a16="http://schemas.microsoft.com/office/drawing/2014/main" id="{273E2841-33BC-B34B-0DDA-7E0AEB4EF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3549" y="2470282"/>
            <a:ext cx="1261311" cy="1261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1F067F-56B5-E8D8-D5C0-23EFE30D9121}"/>
              </a:ext>
            </a:extLst>
          </p:cNvPr>
          <p:cNvSpPr txBox="1"/>
          <p:nvPr/>
        </p:nvSpPr>
        <p:spPr>
          <a:xfrm>
            <a:off x="1532764" y="3774222"/>
            <a:ext cx="147572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Movie Ratings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Information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8B9C0-4B7A-308E-19FA-769E08860D14}"/>
              </a:ext>
            </a:extLst>
          </p:cNvPr>
          <p:cNvSpPr txBox="1"/>
          <p:nvPr/>
        </p:nvSpPr>
        <p:spPr>
          <a:xfrm>
            <a:off x="4299810" y="3806879"/>
            <a:ext cx="147572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Movie Ratings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Database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09017C-81DF-74CB-3D55-3DA9B231A9C2}"/>
              </a:ext>
            </a:extLst>
          </p:cNvPr>
          <p:cNvSpPr txBox="1"/>
          <p:nvPr/>
        </p:nvSpPr>
        <p:spPr>
          <a:xfrm>
            <a:off x="6965273" y="3799623"/>
            <a:ext cx="1772279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Machine Learning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Model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AD45B6-B588-147E-360A-1C1CCD2C533E}"/>
              </a:ext>
            </a:extLst>
          </p:cNvPr>
          <p:cNvSpPr txBox="1"/>
          <p:nvPr/>
        </p:nvSpPr>
        <p:spPr>
          <a:xfrm>
            <a:off x="9803182" y="3841839"/>
            <a:ext cx="1754644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New Movie’s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Rating Prediction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2B1F60B-8CEF-BD1E-DA6F-7C6C11C9BE17}"/>
              </a:ext>
            </a:extLst>
          </p:cNvPr>
          <p:cNvSpPr/>
          <p:nvPr/>
        </p:nvSpPr>
        <p:spPr>
          <a:xfrm>
            <a:off x="3116537" y="3100937"/>
            <a:ext cx="1089617" cy="27622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CDD958F-EE3C-85D7-C3AB-A3C559CA5AF5}"/>
              </a:ext>
            </a:extLst>
          </p:cNvPr>
          <p:cNvSpPr/>
          <p:nvPr/>
        </p:nvSpPr>
        <p:spPr>
          <a:xfrm>
            <a:off x="5846130" y="3118472"/>
            <a:ext cx="1089617" cy="27622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C0BB629-A0C5-53A3-45B3-D51C3ABE913A}"/>
              </a:ext>
            </a:extLst>
          </p:cNvPr>
          <p:cNvSpPr/>
          <p:nvPr/>
        </p:nvSpPr>
        <p:spPr>
          <a:xfrm>
            <a:off x="8713565" y="3118472"/>
            <a:ext cx="1089617" cy="27622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B0699D-95D4-3DA8-A88A-24AB01AEAB25}"/>
              </a:ext>
            </a:extLst>
          </p:cNvPr>
          <p:cNvSpPr txBox="1"/>
          <p:nvPr/>
        </p:nvSpPr>
        <p:spPr>
          <a:xfrm>
            <a:off x="2637748" y="4709769"/>
            <a:ext cx="8321675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Idea of Machine Learning Prediction: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Learn on data which looks like : User 1 watches Movie 1 and rates it 4/5 stars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If we </a:t>
            </a:r>
            <a:r>
              <a:rPr lang="en-US" dirty="0"/>
              <a:t>give model the 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Features : Demographics of User and Movie Details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It will give us the Outcome : Prediction (1-5 Stars)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97868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3A5FB-2900-5007-ED19-CB721454E6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82A93-D955-FE44-130A-E030D014C9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Looking at the Data In hand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3702F5-1BED-C24E-AF2F-610B5B7FEE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Sourced form : </a:t>
            </a:r>
            <a:r>
              <a:rPr lang="en-US" dirty="0">
                <a:hlinkClick r:id="rId3"/>
              </a:rPr>
              <a:t>https://www.kaggle.com/code/sherinclaudia/movie-rating-prediction/data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7D6F89-DA1A-E8B8-C927-A43EEC4FF1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917" y="2529607"/>
            <a:ext cx="9524911" cy="283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11708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CC7420-5B23-CA66-690C-FAB5B05A7A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8CF45-FCBC-6932-8147-7904A39D24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ML Engineering in General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65A155-EE37-33EC-37FB-1721741E796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Source : </a:t>
            </a:r>
            <a:r>
              <a:rPr lang="en-US" dirty="0">
                <a:hlinkClick r:id="rId3"/>
              </a:rPr>
              <a:t>https://martinfowler.com/articles/cd4ml.html</a:t>
            </a:r>
            <a:r>
              <a:rPr lang="en-US" dirty="0"/>
              <a:t>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FFEE27E-B120-1DA9-FF8F-27C341585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568" y="2079484"/>
            <a:ext cx="7524841" cy="3959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13799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CC7420-5B23-CA66-690C-FAB5B05A7A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8CF45-FCBC-6932-8147-7904A39D24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84424" y="1157288"/>
            <a:ext cx="8147311" cy="646112"/>
          </a:xfrm>
        </p:spPr>
        <p:txBody>
          <a:bodyPr>
            <a:normAutofit fontScale="92500"/>
          </a:bodyPr>
          <a:lstStyle/>
          <a:p>
            <a:r>
              <a:rPr lang="en-US" dirty="0"/>
              <a:t>Many Stakeholder, Many Coders </a:t>
            </a:r>
            <a:r>
              <a:rPr lang="en-US" b="1" dirty="0"/>
              <a:t>= Chaos!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65A155-EE37-33EC-37FB-1721741E796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Source : </a:t>
            </a:r>
            <a:r>
              <a:rPr lang="en-US" dirty="0">
                <a:hlinkClick r:id="rId3" action="ppaction://hlinkfile"/>
              </a:rPr>
              <a:t>evidentlyai.com/blog/machine-learning-monitoring-who-should-care-and-what-we-are-missing</a:t>
            </a:r>
            <a:endParaRPr lang="en-US" dirty="0"/>
          </a:p>
        </p:txBody>
      </p:sp>
      <p:pic>
        <p:nvPicPr>
          <p:cNvPr id="4098" name="Picture 2" descr="Machine Learning Monitoring, Part 2: Who Should Care, and What We Are  Missing">
            <a:extLst>
              <a:ext uri="{FF2B5EF4-FFF2-40B4-BE49-F238E27FC236}">
                <a16:creationId xmlns:a16="http://schemas.microsoft.com/office/drawing/2014/main" id="{0F76CFF1-54A6-C544-B9E6-73B94F625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3854" y="2154649"/>
            <a:ext cx="7444292" cy="4187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278194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C41357-717E-1848-184E-63E4A5889B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4772" y="2431369"/>
            <a:ext cx="9862456" cy="1995261"/>
          </a:xfrm>
        </p:spPr>
        <p:txBody>
          <a:bodyPr/>
          <a:lstStyle/>
          <a:p>
            <a:r>
              <a:rPr lang="en-US" b="1" dirty="0"/>
              <a:t>ClearML</a:t>
            </a:r>
          </a:p>
          <a:p>
            <a:r>
              <a:rPr lang="en-US" dirty="0"/>
              <a:t>ML-Ops for efficient productionizing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B67155D-411D-5A6C-D87C-BCEECE37EF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76753" y="112058"/>
            <a:ext cx="3777535" cy="341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19783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CC7420-5B23-CA66-690C-FAB5B05A7A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8CF45-FCBC-6932-8147-7904A39D24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Enter, Clear ML </a:t>
            </a:r>
            <a:r>
              <a:rPr lang="en-US" b="1" dirty="0">
                <a:sym typeface="Wingdings" panose="05000000000000000000" pitchFamily="2" charset="2"/>
              </a:rPr>
              <a:t> for ML Ops</a:t>
            </a:r>
            <a:endParaRPr lang="en-US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9E9646-4A98-3536-BFDF-89B49727897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35568" y="2345168"/>
            <a:ext cx="8740215" cy="8821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Mission : Accelerate ML Adoption, making ML seamless to integrate into any Software and Hardware product out there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65A155-EE37-33EC-37FB-1721741E796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/>
              <a:t>Source : </a:t>
            </a:r>
            <a:r>
              <a:rPr lang="en-US" dirty="0">
                <a:hlinkClick r:id="rId3"/>
              </a:rPr>
              <a:t>https://clear.ml/company/about-us/</a:t>
            </a:r>
            <a:r>
              <a:rPr lang="en-US" dirty="0"/>
              <a:t> </a:t>
            </a:r>
          </a:p>
        </p:txBody>
      </p:sp>
      <p:pic>
        <p:nvPicPr>
          <p:cNvPr id="4" name="Picture 6" descr="clearml · GitHub Topics · GitHub">
            <a:extLst>
              <a:ext uri="{FF2B5EF4-FFF2-40B4-BE49-F238E27FC236}">
                <a16:creationId xmlns:a16="http://schemas.microsoft.com/office/drawing/2014/main" id="{4FF4F665-3C02-8E8E-91FC-3DEE39F8B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1143" y="331901"/>
            <a:ext cx="2296885" cy="114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103007E-9828-3097-0683-F02B90A599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906" t="1513" r="2531" b="-1513"/>
          <a:stretch/>
        </p:blipFill>
        <p:spPr>
          <a:xfrm>
            <a:off x="2335568" y="3203428"/>
            <a:ext cx="7706135" cy="314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01751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CMU">
      <a:dk1>
        <a:srgbClr val="404040"/>
      </a:dk1>
      <a:lt1>
        <a:sysClr val="window" lastClr="FFFFFF"/>
      </a:lt1>
      <a:dk2>
        <a:srgbClr val="898989"/>
      </a:dk2>
      <a:lt2>
        <a:srgbClr val="BABABA"/>
      </a:lt2>
      <a:accent1>
        <a:srgbClr val="BB0000"/>
      </a:accent1>
      <a:accent2>
        <a:srgbClr val="404040"/>
      </a:accent2>
      <a:accent3>
        <a:srgbClr val="BABABA"/>
      </a:accent3>
      <a:accent4>
        <a:srgbClr val="00337F"/>
      </a:accent4>
      <a:accent5>
        <a:srgbClr val="AA6600"/>
      </a:accent5>
      <a:accent6>
        <a:srgbClr val="006677"/>
      </a:accent6>
      <a:hlink>
        <a:srgbClr val="00337F"/>
      </a:hlink>
      <a:folHlink>
        <a:srgbClr val="AA6600"/>
      </a:folHlink>
    </a:clrScheme>
    <a:fontScheme name="CMU-OpenSans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Presentation1" id="{B53CC54F-7090-1441-9D86-17D9076150A3}" vid="{14D2E271-62BE-C445-8763-5F56458296DE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Open Sans Regular"/>
        <a:ea typeface="Open Sans Regular"/>
        <a:cs typeface="Open Sans Regular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Clear ML</Template>
  <TotalTime>539</TotalTime>
  <Words>959</Words>
  <Application>Microsoft Office PowerPoint</Application>
  <PresentationFormat>Widescreen</PresentationFormat>
  <Paragraphs>97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Crimson Text</vt:lpstr>
      <vt:lpstr>Open Sans</vt:lpstr>
      <vt:lpstr>Open Sans Light</vt:lpstr>
      <vt:lpstr>Open Sans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Davidson Siga</dc:creator>
  <cp:lastModifiedBy>Davidson Siga</cp:lastModifiedBy>
  <cp:revision>48</cp:revision>
  <cp:lastPrinted>2018-06-14T20:26:19Z</cp:lastPrinted>
  <dcterms:created xsi:type="dcterms:W3CDTF">2022-11-10T20:38:05Z</dcterms:created>
  <dcterms:modified xsi:type="dcterms:W3CDTF">2022-11-11T05:37:19Z</dcterms:modified>
</cp:coreProperties>
</file>

<file path=docProps/thumbnail.jpeg>
</file>